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y="5143500" cx="9144000"/>
  <p:notesSz cx="6858000" cy="9144000"/>
  <p:embeddedFontLst>
    <p:embeddedFont>
      <p:font typeface="Raleway"/>
      <p:regular r:id="rId59"/>
      <p:bold r:id="rId60"/>
      <p:italic r:id="rId61"/>
      <p:boldItalic r:id="rId62"/>
    </p:embeddedFont>
    <p:embeddedFont>
      <p:font typeface="Montserrat"/>
      <p:regular r:id="rId63"/>
      <p:bold r:id="rId64"/>
      <p:italic r:id="rId65"/>
      <p:boldItalic r:id="rId66"/>
    </p:embeddedFont>
    <p:embeddedFont>
      <p:font typeface="Varela Round"/>
      <p:regular r:id="rId67"/>
    </p:embeddedFont>
    <p:embeddedFont>
      <p:font typeface="Source Sans Pro"/>
      <p:regular r:id="rId68"/>
      <p:bold r:id="rId69"/>
      <p:italic r:id="rId70"/>
      <p:boldItalic r:id="rId71"/>
    </p:embeddedFont>
    <p:embeddedFont>
      <p:font typeface="Open Sans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OpenSans-bold.fntdata"/><Relationship Id="rId72" Type="http://schemas.openxmlformats.org/officeDocument/2006/relationships/font" Target="fonts/OpenSans-regular.fntdata"/><Relationship Id="rId31" Type="http://schemas.openxmlformats.org/officeDocument/2006/relationships/slide" Target="slides/slide24.xml"/><Relationship Id="rId75" Type="http://schemas.openxmlformats.org/officeDocument/2006/relationships/font" Target="fonts/OpenSans-boldItalic.fntdata"/><Relationship Id="rId30" Type="http://schemas.openxmlformats.org/officeDocument/2006/relationships/slide" Target="slides/slide23.xml"/><Relationship Id="rId74" Type="http://schemas.openxmlformats.org/officeDocument/2006/relationships/font" Target="fonts/OpenSans-italic.fntdata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SourceSansPro-boldItalic.fntdata"/><Relationship Id="rId70" Type="http://schemas.openxmlformats.org/officeDocument/2006/relationships/font" Target="fonts/SourceSansPro-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aleway-boldItalic.fntdata"/><Relationship Id="rId61" Type="http://schemas.openxmlformats.org/officeDocument/2006/relationships/font" Target="fonts/Raleway-italic.fntdata"/><Relationship Id="rId20" Type="http://schemas.openxmlformats.org/officeDocument/2006/relationships/slide" Target="slides/slide13.xml"/><Relationship Id="rId64" Type="http://schemas.openxmlformats.org/officeDocument/2006/relationships/font" Target="fonts/Montserrat-bold.fntdata"/><Relationship Id="rId63" Type="http://schemas.openxmlformats.org/officeDocument/2006/relationships/font" Target="fonts/Montserrat-regular.fntdata"/><Relationship Id="rId22" Type="http://schemas.openxmlformats.org/officeDocument/2006/relationships/slide" Target="slides/slide15.xml"/><Relationship Id="rId66" Type="http://schemas.openxmlformats.org/officeDocument/2006/relationships/font" Target="fonts/Montserrat-boldItalic.fntdata"/><Relationship Id="rId21" Type="http://schemas.openxmlformats.org/officeDocument/2006/relationships/slide" Target="slides/slide14.xml"/><Relationship Id="rId65" Type="http://schemas.openxmlformats.org/officeDocument/2006/relationships/font" Target="fonts/Montserrat-italic.fntdata"/><Relationship Id="rId24" Type="http://schemas.openxmlformats.org/officeDocument/2006/relationships/slide" Target="slides/slide17.xml"/><Relationship Id="rId68" Type="http://schemas.openxmlformats.org/officeDocument/2006/relationships/font" Target="fonts/SourceSansPro-regular.fntdata"/><Relationship Id="rId23" Type="http://schemas.openxmlformats.org/officeDocument/2006/relationships/slide" Target="slides/slide16.xml"/><Relationship Id="rId67" Type="http://schemas.openxmlformats.org/officeDocument/2006/relationships/font" Target="fonts/VarelaRound-regular.fntdata"/><Relationship Id="rId60" Type="http://schemas.openxmlformats.org/officeDocument/2006/relationships/font" Target="fonts/Raleway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SourceSansPro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Raleway-regular.fntdata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Diambil 1 Oktober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Varela Round"/>
              <a:buNone/>
              <a:defRPr sz="52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ource Sans Pro"/>
              <a:buNone/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Shape 7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Shape 8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5" name="Shape 10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2" name="Shape 1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0000FF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Shape 3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Shape 40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arela Round"/>
              <a:buNone/>
              <a:defRPr sz="2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26.png"/><Relationship Id="rId13" Type="http://schemas.openxmlformats.org/officeDocument/2006/relationships/image" Target="../media/image41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Relationship Id="rId5" Type="http://schemas.openxmlformats.org/officeDocument/2006/relationships/image" Target="../media/image52.png"/><Relationship Id="rId6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jpg"/><Relationship Id="rId4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490250" y="526350"/>
            <a:ext cx="6809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Memulai Karir IT Dengan Kontribusi Tanpa Nanti</a:t>
            </a:r>
            <a:endParaRPr sz="4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0" i="1" lang="en" sz="2400"/>
              <a:t>Open Talk WRI Polinema 2018</a:t>
            </a:r>
            <a:endParaRPr b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750" y="0"/>
            <a:ext cx="4986500" cy="49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341"/>
            <a:ext cx="9144001" cy="480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247"/>
            <a:ext cx="9143999" cy="4829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460"/>
            <a:ext cx="9144000" cy="4832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Raleway"/>
                <a:ea typeface="Raleway"/>
                <a:cs typeface="Raleway"/>
                <a:sym typeface="Raleway"/>
              </a:rPr>
              <a:t>18$ x 19 Sales x 10,000 =  </a:t>
            </a:r>
            <a:r>
              <a:rPr b="1" lang="en" sz="3600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3,420,000</a:t>
            </a:r>
            <a:endParaRPr b="1" sz="3600">
              <a:solidFill>
                <a:srgbClr val="0000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0" name="Shape 2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 September - 1 Oktober = </a:t>
            </a:r>
            <a:r>
              <a:rPr lang="en">
                <a:solidFill>
                  <a:srgbClr val="000000"/>
                </a:solidFill>
              </a:rPr>
              <a:t>5 Hari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55" y="0"/>
            <a:ext cx="88802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515" y="336063"/>
            <a:ext cx="5014975" cy="447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38" y="152400"/>
            <a:ext cx="817912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228"/>
            <a:ext cx="9144000" cy="4819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169"/>
            <a:ext cx="9144000" cy="4805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 txBox="1"/>
          <p:nvPr/>
        </p:nvSpPr>
        <p:spPr>
          <a:xfrm>
            <a:off x="663750" y="1035300"/>
            <a:ext cx="78165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MUHAMMAD NAUFAL RABBANI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Shape 156"/>
          <p:cNvSpPr/>
          <p:nvPr/>
        </p:nvSpPr>
        <p:spPr>
          <a:xfrm rot="5400000">
            <a:off x="1323925" y="359094"/>
            <a:ext cx="122100" cy="1230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5E00"/>
              </a:solidFill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63750" y="1692950"/>
            <a:ext cx="7597500" cy="13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Frontend Engineer @ Teleolabs, Pte. Ltd. Singapore</a:t>
            </a:r>
            <a:endParaRPr sz="24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Frontend Engineer @ PT. Codemi Indonesia</a:t>
            </a:r>
            <a:endParaRPr sz="24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Mahasiswa UINSA Surabaya</a:t>
            </a:r>
            <a:endParaRPr sz="24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63750" y="2872131"/>
            <a:ext cx="55449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Sidoarjo, 25 April 1997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670"/>
            <a:ext cx="9143999" cy="483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800" y="89600"/>
            <a:ext cx="2792399" cy="496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 rot="-5400000">
            <a:off x="2378775" y="1072025"/>
            <a:ext cx="12486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@fahmyhaa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013" y="25415"/>
            <a:ext cx="7641974" cy="5092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63" y="14863"/>
            <a:ext cx="8264675" cy="511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ctrTitle"/>
          </p:nvPr>
        </p:nvSpPr>
        <p:spPr>
          <a:xfrm>
            <a:off x="710850" y="1622375"/>
            <a:ext cx="7722300" cy="14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aleway"/>
                <a:ea typeface="Raleway"/>
                <a:cs typeface="Raleway"/>
                <a:sym typeface="Raleway"/>
              </a:rPr>
              <a:t>Bagaimana cara memulai karir di industri IT?</a:t>
            </a:r>
            <a:endParaRPr b="1" sz="4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3322254" y="3312248"/>
            <a:ext cx="2499600" cy="47400"/>
          </a:xfrm>
          <a:prstGeom prst="roundRect">
            <a:avLst>
              <a:gd fmla="val 0" name="adj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283" name="Shape 283"/>
          <p:cNvSpPr/>
          <p:nvPr/>
        </p:nvSpPr>
        <p:spPr>
          <a:xfrm>
            <a:off x="3563949" y="3459817"/>
            <a:ext cx="2016300" cy="47400"/>
          </a:xfrm>
          <a:prstGeom prst="roundRect">
            <a:avLst>
              <a:gd fmla="val 0" name="adj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ctrTitle"/>
          </p:nvPr>
        </p:nvSpPr>
        <p:spPr>
          <a:xfrm>
            <a:off x="818000" y="2414775"/>
            <a:ext cx="7722300" cy="85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aleway"/>
                <a:ea typeface="Raleway"/>
                <a:cs typeface="Raleway"/>
                <a:sym typeface="Raleway"/>
              </a:rPr>
              <a:t>Mulailah dengan </a:t>
            </a:r>
            <a:r>
              <a:rPr b="1" lang="en" sz="4300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kontribusi</a:t>
            </a:r>
            <a:endParaRPr b="1" sz="4300">
              <a:solidFill>
                <a:srgbClr val="0000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375" y="3422075"/>
            <a:ext cx="2295232" cy="172142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/>
          <p:nvPr/>
        </p:nvSpPr>
        <p:spPr>
          <a:xfrm>
            <a:off x="3911250" y="1084975"/>
            <a:ext cx="1321500" cy="1111800"/>
          </a:xfrm>
          <a:prstGeom prst="hear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4294967295" type="ctrTitle"/>
          </p:nvPr>
        </p:nvSpPr>
        <p:spPr>
          <a:xfrm>
            <a:off x="710850" y="1523850"/>
            <a:ext cx="7722300" cy="20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Raleway"/>
                <a:ea typeface="Raleway"/>
                <a:cs typeface="Raleway"/>
                <a:sym typeface="Raleway"/>
              </a:rPr>
              <a:t>“Kalau emas dinilai dari </a:t>
            </a:r>
            <a:r>
              <a:rPr b="1" lang="en" sz="3600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karatnya</a:t>
            </a:r>
            <a:r>
              <a:rPr b="1" lang="en" sz="3600">
                <a:latin typeface="Raleway"/>
                <a:ea typeface="Raleway"/>
                <a:cs typeface="Raleway"/>
                <a:sym typeface="Raleway"/>
              </a:rPr>
              <a:t>, Manusia dinilai dari </a:t>
            </a:r>
            <a:r>
              <a:rPr b="1" lang="en" sz="3600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manfaatnya</a:t>
            </a:r>
            <a:r>
              <a:rPr b="1" lang="en" sz="3600">
                <a:latin typeface="Raleway"/>
                <a:ea typeface="Raleway"/>
                <a:cs typeface="Raleway"/>
                <a:sym typeface="Raleway"/>
              </a:rPr>
              <a:t>”</a:t>
            </a:r>
            <a:endParaRPr b="1" sz="3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-- Ippho Santosa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25" y="606625"/>
            <a:ext cx="5360625" cy="19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25" y="2745900"/>
            <a:ext cx="5480350" cy="17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0500" y="1263550"/>
            <a:ext cx="2487650" cy="22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74" y="0"/>
            <a:ext cx="89142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963" y="152400"/>
            <a:ext cx="620007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 b="2498" l="12001" r="13080" t="1022"/>
          <a:stretch/>
        </p:blipFill>
        <p:spPr>
          <a:xfrm>
            <a:off x="886200" y="297525"/>
            <a:ext cx="7371601" cy="454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707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919350" y="2106150"/>
            <a:ext cx="73053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Raleway"/>
                <a:ea typeface="Raleway"/>
                <a:cs typeface="Raleway"/>
                <a:sym typeface="Raleway"/>
              </a:rPr>
              <a:t>github.com/</a:t>
            </a:r>
            <a:r>
              <a:rPr b="1" lang="en" sz="48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BosNaufal</a:t>
            </a:r>
            <a:endParaRPr b="1" sz="4800">
              <a:solidFill>
                <a:srgbClr val="1155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Pengalaman Kerja</a:t>
            </a:r>
            <a:endParaRPr/>
          </a:p>
        </p:txBody>
      </p:sp>
      <p:cxnSp>
        <p:nvCxnSpPr>
          <p:cNvPr id="318" name="Shape 318"/>
          <p:cNvCxnSpPr/>
          <p:nvPr/>
        </p:nvCxnSpPr>
        <p:spPr>
          <a:xfrm>
            <a:off x="420075" y="2790116"/>
            <a:ext cx="83361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319" name="Shape 319"/>
          <p:cNvGrpSpPr/>
          <p:nvPr/>
        </p:nvGrpSpPr>
        <p:grpSpPr>
          <a:xfrm>
            <a:off x="648675" y="1581271"/>
            <a:ext cx="196200" cy="1306800"/>
            <a:chOff x="648675" y="1657471"/>
            <a:chExt cx="196200" cy="1306800"/>
          </a:xfrm>
        </p:grpSpPr>
        <p:sp>
          <p:nvSpPr>
            <p:cNvPr id="320" name="Shape 320"/>
            <p:cNvSpPr/>
            <p:nvPr/>
          </p:nvSpPr>
          <p:spPr>
            <a:xfrm>
              <a:off x="648675" y="2768371"/>
              <a:ext cx="196200" cy="1959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1" name="Shape 321"/>
            <p:cNvCxnSpPr>
              <a:stCxn id="320" idx="0"/>
            </p:cNvCxnSpPr>
            <p:nvPr/>
          </p:nvCxnSpPr>
          <p:spPr>
            <a:xfrm rot="10800000">
              <a:off x="746775" y="1657471"/>
              <a:ext cx="0" cy="1110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322" name="Shape 322"/>
          <p:cNvSpPr txBox="1"/>
          <p:nvPr>
            <p:ph idx="4294967295" type="body"/>
          </p:nvPr>
        </p:nvSpPr>
        <p:spPr>
          <a:xfrm>
            <a:off x="823805" y="1299975"/>
            <a:ext cx="26622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PT. Andromedia</a:t>
            </a:r>
            <a:endParaRPr b="1">
              <a:solidFill>
                <a:schemeClr val="dk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Surabaya as Frontend Engineer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May 2016 - Feb 2018</a:t>
            </a:r>
            <a:endParaRPr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527" y="707825"/>
            <a:ext cx="7704926" cy="37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50" y="515550"/>
            <a:ext cx="8361900" cy="41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Pengalaman Kerja</a:t>
            </a:r>
            <a:endParaRPr/>
          </a:p>
        </p:txBody>
      </p:sp>
      <p:cxnSp>
        <p:nvCxnSpPr>
          <p:cNvPr id="338" name="Shape 338"/>
          <p:cNvCxnSpPr/>
          <p:nvPr/>
        </p:nvCxnSpPr>
        <p:spPr>
          <a:xfrm>
            <a:off x="420075" y="2790116"/>
            <a:ext cx="83361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339" name="Shape 339"/>
          <p:cNvGrpSpPr/>
          <p:nvPr/>
        </p:nvGrpSpPr>
        <p:grpSpPr>
          <a:xfrm>
            <a:off x="648675" y="1581271"/>
            <a:ext cx="196200" cy="1306800"/>
            <a:chOff x="648675" y="1657471"/>
            <a:chExt cx="196200" cy="1306800"/>
          </a:xfrm>
        </p:grpSpPr>
        <p:sp>
          <p:nvSpPr>
            <p:cNvPr id="340" name="Shape 340"/>
            <p:cNvSpPr/>
            <p:nvPr/>
          </p:nvSpPr>
          <p:spPr>
            <a:xfrm>
              <a:off x="648675" y="2768371"/>
              <a:ext cx="196200" cy="1959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1" name="Shape 341"/>
            <p:cNvCxnSpPr>
              <a:stCxn id="340" idx="0"/>
            </p:cNvCxnSpPr>
            <p:nvPr/>
          </p:nvCxnSpPr>
          <p:spPr>
            <a:xfrm rot="10800000">
              <a:off x="746775" y="1657471"/>
              <a:ext cx="0" cy="1110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342" name="Shape 342"/>
          <p:cNvSpPr txBox="1"/>
          <p:nvPr>
            <p:ph idx="4294967295" type="body"/>
          </p:nvPr>
        </p:nvSpPr>
        <p:spPr>
          <a:xfrm>
            <a:off x="823805" y="1299975"/>
            <a:ext cx="26622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PT. Andromedia</a:t>
            </a:r>
            <a:endParaRPr b="1">
              <a:solidFill>
                <a:schemeClr val="dk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Surabaya as Frontend Engineer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May 2016 - Feb 2018</a:t>
            </a:r>
            <a:endParaRPr sz="1400"/>
          </a:p>
        </p:txBody>
      </p:sp>
      <p:grpSp>
        <p:nvGrpSpPr>
          <p:cNvPr id="343" name="Shape 343"/>
          <p:cNvGrpSpPr/>
          <p:nvPr/>
        </p:nvGrpSpPr>
        <p:grpSpPr>
          <a:xfrm>
            <a:off x="3427325" y="2692171"/>
            <a:ext cx="196200" cy="1404905"/>
            <a:chOff x="2512925" y="2768371"/>
            <a:chExt cx="196200" cy="1404905"/>
          </a:xfrm>
        </p:grpSpPr>
        <p:cxnSp>
          <p:nvCxnSpPr>
            <p:cNvPr id="344" name="Shape 344"/>
            <p:cNvCxnSpPr/>
            <p:nvPr/>
          </p:nvCxnSpPr>
          <p:spPr>
            <a:xfrm>
              <a:off x="2611025" y="2964276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345" name="Shape 345"/>
            <p:cNvSpPr/>
            <p:nvPr/>
          </p:nvSpPr>
          <p:spPr>
            <a:xfrm>
              <a:off x="2512925" y="2768371"/>
              <a:ext cx="196200" cy="1959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Shape 346"/>
          <p:cNvSpPr txBox="1"/>
          <p:nvPr>
            <p:ph idx="4294967295" type="body"/>
          </p:nvPr>
        </p:nvSpPr>
        <p:spPr>
          <a:xfrm>
            <a:off x="3607550" y="3854675"/>
            <a:ext cx="26622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PT. Codemi Indonesia </a:t>
            </a:r>
            <a:endParaRPr b="1">
              <a:solidFill>
                <a:schemeClr val="dk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Jakarta as Frontend Engineer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Dec 2016 - Present</a:t>
            </a:r>
            <a:endParaRPr sz="1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speaker at...</a:t>
            </a:r>
            <a:endParaRPr/>
          </a:p>
        </p:txBody>
      </p:sp>
      <p:cxnSp>
        <p:nvCxnSpPr>
          <p:cNvPr id="352" name="Shape 352"/>
          <p:cNvCxnSpPr/>
          <p:nvPr/>
        </p:nvCxnSpPr>
        <p:spPr>
          <a:xfrm>
            <a:off x="420075" y="2790116"/>
            <a:ext cx="83361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353" name="Shape 353"/>
          <p:cNvGrpSpPr/>
          <p:nvPr/>
        </p:nvGrpSpPr>
        <p:grpSpPr>
          <a:xfrm>
            <a:off x="343875" y="1581271"/>
            <a:ext cx="196200" cy="1306800"/>
            <a:chOff x="648675" y="1657471"/>
            <a:chExt cx="196200" cy="1306800"/>
          </a:xfrm>
        </p:grpSpPr>
        <p:sp>
          <p:nvSpPr>
            <p:cNvPr id="354" name="Shape 354"/>
            <p:cNvSpPr/>
            <p:nvPr/>
          </p:nvSpPr>
          <p:spPr>
            <a:xfrm>
              <a:off x="648675" y="2768371"/>
              <a:ext cx="196200" cy="1959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5" name="Shape 355"/>
            <p:cNvCxnSpPr>
              <a:stCxn id="354" idx="0"/>
            </p:cNvCxnSpPr>
            <p:nvPr/>
          </p:nvCxnSpPr>
          <p:spPr>
            <a:xfrm rot="10800000">
              <a:off x="746775" y="1657471"/>
              <a:ext cx="0" cy="1110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356" name="Shape 356"/>
          <p:cNvSpPr txBox="1"/>
          <p:nvPr>
            <p:ph idx="4294967295" type="body"/>
          </p:nvPr>
        </p:nvSpPr>
        <p:spPr>
          <a:xfrm>
            <a:off x="519000" y="1299975"/>
            <a:ext cx="2154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SurabayaDev Meetup</a:t>
            </a:r>
            <a:endParaRPr b="1" sz="1600">
              <a:solidFill>
                <a:schemeClr val="dk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How to make online shop with Vue JS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357" name="Shape 357"/>
          <p:cNvGrpSpPr/>
          <p:nvPr/>
        </p:nvGrpSpPr>
        <p:grpSpPr>
          <a:xfrm>
            <a:off x="1522325" y="2692171"/>
            <a:ext cx="196200" cy="1404905"/>
            <a:chOff x="2512925" y="2768371"/>
            <a:chExt cx="196200" cy="1404905"/>
          </a:xfrm>
        </p:grpSpPr>
        <p:cxnSp>
          <p:nvCxnSpPr>
            <p:cNvPr id="358" name="Shape 358"/>
            <p:cNvCxnSpPr/>
            <p:nvPr/>
          </p:nvCxnSpPr>
          <p:spPr>
            <a:xfrm>
              <a:off x="2611025" y="2964276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359" name="Shape 359"/>
            <p:cNvSpPr/>
            <p:nvPr/>
          </p:nvSpPr>
          <p:spPr>
            <a:xfrm>
              <a:off x="2512925" y="2768371"/>
              <a:ext cx="196200" cy="1959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Shape 360"/>
          <p:cNvSpPr txBox="1"/>
          <p:nvPr>
            <p:ph idx="4294967295" type="body"/>
          </p:nvPr>
        </p:nvSpPr>
        <p:spPr>
          <a:xfrm>
            <a:off x="1718525" y="3656875"/>
            <a:ext cx="1788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Bekraf Developer Day 2016</a:t>
            </a:r>
            <a:endParaRPr b="1">
              <a:solidFill>
                <a:schemeClr val="dk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Progressive Web App, Progressive Skills</a:t>
            </a:r>
            <a:endParaRPr sz="1400"/>
          </a:p>
        </p:txBody>
      </p:sp>
      <p:grpSp>
        <p:nvGrpSpPr>
          <p:cNvPr id="361" name="Shape 361"/>
          <p:cNvGrpSpPr/>
          <p:nvPr/>
        </p:nvGrpSpPr>
        <p:grpSpPr>
          <a:xfrm>
            <a:off x="2907600" y="1483171"/>
            <a:ext cx="196200" cy="1404900"/>
            <a:chOff x="4279200" y="1559371"/>
            <a:chExt cx="196200" cy="1404900"/>
          </a:xfrm>
        </p:grpSpPr>
        <p:cxnSp>
          <p:nvCxnSpPr>
            <p:cNvPr id="362" name="Shape 362"/>
            <p:cNvCxnSpPr>
              <a:stCxn id="363" idx="0"/>
            </p:cNvCxnSpPr>
            <p:nvPr/>
          </p:nvCxnSpPr>
          <p:spPr>
            <a:xfrm rot="10800000">
              <a:off x="4377300" y="1559371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363" name="Shape 363"/>
            <p:cNvSpPr/>
            <p:nvPr/>
          </p:nvSpPr>
          <p:spPr>
            <a:xfrm>
              <a:off x="4279200" y="2768371"/>
              <a:ext cx="196200" cy="1959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Shape 364"/>
          <p:cNvSpPr txBox="1"/>
          <p:nvPr>
            <p:ph idx="4294967295" type="body"/>
          </p:nvPr>
        </p:nvSpPr>
        <p:spPr>
          <a:xfrm>
            <a:off x="3082849" y="1299975"/>
            <a:ext cx="26622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MAGE ITS 2016</a:t>
            </a:r>
            <a:endParaRPr b="1">
              <a:solidFill>
                <a:schemeClr val="dk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Progressive Web App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Shape 365"/>
          <p:cNvGrpSpPr/>
          <p:nvPr/>
        </p:nvGrpSpPr>
        <p:grpSpPr>
          <a:xfrm>
            <a:off x="4078300" y="2713921"/>
            <a:ext cx="196200" cy="1404905"/>
            <a:chOff x="2512925" y="2768371"/>
            <a:chExt cx="196200" cy="1404905"/>
          </a:xfrm>
        </p:grpSpPr>
        <p:cxnSp>
          <p:nvCxnSpPr>
            <p:cNvPr id="366" name="Shape 366"/>
            <p:cNvCxnSpPr/>
            <p:nvPr/>
          </p:nvCxnSpPr>
          <p:spPr>
            <a:xfrm>
              <a:off x="2611025" y="2964276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367" name="Shape 367"/>
            <p:cNvSpPr/>
            <p:nvPr/>
          </p:nvSpPr>
          <p:spPr>
            <a:xfrm>
              <a:off x="2512925" y="2768371"/>
              <a:ext cx="196200" cy="1959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Shape 368"/>
          <p:cNvSpPr txBox="1"/>
          <p:nvPr>
            <p:ph idx="4294967295" type="body"/>
          </p:nvPr>
        </p:nvSpPr>
        <p:spPr>
          <a:xfrm>
            <a:off x="4240600" y="3656875"/>
            <a:ext cx="2154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SidoarjoDev</a:t>
            </a:r>
            <a:endParaRPr b="1" sz="1600">
              <a:solidFill>
                <a:schemeClr val="dk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Initiation</a:t>
            </a:r>
            <a:endParaRPr b="1">
              <a:solidFill>
                <a:schemeClr val="dk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How to make a website with bootstrap</a:t>
            </a:r>
            <a:endParaRPr sz="1400"/>
          </a:p>
        </p:txBody>
      </p:sp>
      <p:grpSp>
        <p:nvGrpSpPr>
          <p:cNvPr id="369" name="Shape 369"/>
          <p:cNvGrpSpPr/>
          <p:nvPr/>
        </p:nvGrpSpPr>
        <p:grpSpPr>
          <a:xfrm>
            <a:off x="5296000" y="1483171"/>
            <a:ext cx="196200" cy="1404900"/>
            <a:chOff x="4279200" y="1559371"/>
            <a:chExt cx="196200" cy="1404900"/>
          </a:xfrm>
        </p:grpSpPr>
        <p:cxnSp>
          <p:nvCxnSpPr>
            <p:cNvPr id="370" name="Shape 370"/>
            <p:cNvCxnSpPr>
              <a:stCxn id="371" idx="0"/>
            </p:cNvCxnSpPr>
            <p:nvPr/>
          </p:nvCxnSpPr>
          <p:spPr>
            <a:xfrm rot="10800000">
              <a:off x="4377300" y="1559371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371" name="Shape 371"/>
            <p:cNvSpPr/>
            <p:nvPr/>
          </p:nvSpPr>
          <p:spPr>
            <a:xfrm>
              <a:off x="4279200" y="2768371"/>
              <a:ext cx="196200" cy="1959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" name="Shape 372"/>
          <p:cNvSpPr txBox="1"/>
          <p:nvPr>
            <p:ph idx="4294967295" type="body"/>
          </p:nvPr>
        </p:nvSpPr>
        <p:spPr>
          <a:xfrm>
            <a:off x="5471250" y="1299975"/>
            <a:ext cx="19836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2"/>
                </a:solidFill>
              </a:rPr>
              <a:t>Google Developer Student Club </a:t>
            </a:r>
            <a:endParaRPr b="1">
              <a:solidFill>
                <a:schemeClr val="dk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Progressive Web App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373" name="Shape 373"/>
          <p:cNvGrpSpPr/>
          <p:nvPr/>
        </p:nvGrpSpPr>
        <p:grpSpPr>
          <a:xfrm>
            <a:off x="6421350" y="2713921"/>
            <a:ext cx="196200" cy="1404905"/>
            <a:chOff x="2512925" y="2768371"/>
            <a:chExt cx="196200" cy="1404905"/>
          </a:xfrm>
        </p:grpSpPr>
        <p:cxnSp>
          <p:nvCxnSpPr>
            <p:cNvPr id="374" name="Shape 374"/>
            <p:cNvCxnSpPr/>
            <p:nvPr/>
          </p:nvCxnSpPr>
          <p:spPr>
            <a:xfrm>
              <a:off x="2611025" y="2964276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375" name="Shape 375"/>
            <p:cNvSpPr/>
            <p:nvPr/>
          </p:nvSpPr>
          <p:spPr>
            <a:xfrm>
              <a:off x="2512925" y="2768371"/>
              <a:ext cx="196200" cy="1959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" name="Shape 376"/>
          <p:cNvSpPr txBox="1"/>
          <p:nvPr>
            <p:ph idx="4294967295" type="body"/>
          </p:nvPr>
        </p:nvSpPr>
        <p:spPr>
          <a:xfrm>
            <a:off x="6617550" y="3656875"/>
            <a:ext cx="2154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F8 Developer Circles Surabaya From Facebook</a:t>
            </a:r>
            <a:endParaRPr b="1">
              <a:solidFill>
                <a:schemeClr val="dk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Styling in React</a:t>
            </a:r>
            <a:endParaRPr sz="1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486" y="0"/>
            <a:ext cx="70230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05350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0888" y="777963"/>
            <a:ext cx="4695825" cy="30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150" y="152400"/>
            <a:ext cx="3981450" cy="2358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0150" y="2662981"/>
            <a:ext cx="3981450" cy="198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800" y="2081413"/>
            <a:ext cx="4705350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66950" y="1881188"/>
            <a:ext cx="582930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8513" y="2510563"/>
            <a:ext cx="5781675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Shape 39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23038" y="1017488"/>
            <a:ext cx="5743575" cy="37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Shape 39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35575" y="2086188"/>
            <a:ext cx="533400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70102" y="1988566"/>
            <a:ext cx="3981449" cy="301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8300" y="1017500"/>
            <a:ext cx="4565451" cy="27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6381"/>
            <a:ext cx="9144000" cy="3270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Pengalaman Kerja</a:t>
            </a:r>
            <a:endParaRPr/>
          </a:p>
        </p:txBody>
      </p:sp>
      <p:cxnSp>
        <p:nvCxnSpPr>
          <p:cNvPr id="407" name="Shape 407"/>
          <p:cNvCxnSpPr/>
          <p:nvPr/>
        </p:nvCxnSpPr>
        <p:spPr>
          <a:xfrm>
            <a:off x="420075" y="2790116"/>
            <a:ext cx="83361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408" name="Shape 408"/>
          <p:cNvGrpSpPr/>
          <p:nvPr/>
        </p:nvGrpSpPr>
        <p:grpSpPr>
          <a:xfrm>
            <a:off x="648675" y="1581271"/>
            <a:ext cx="196200" cy="1306800"/>
            <a:chOff x="648675" y="1657471"/>
            <a:chExt cx="196200" cy="1306800"/>
          </a:xfrm>
        </p:grpSpPr>
        <p:sp>
          <p:nvSpPr>
            <p:cNvPr id="409" name="Shape 409"/>
            <p:cNvSpPr/>
            <p:nvPr/>
          </p:nvSpPr>
          <p:spPr>
            <a:xfrm>
              <a:off x="648675" y="2768371"/>
              <a:ext cx="196200" cy="1959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0" name="Shape 410"/>
            <p:cNvCxnSpPr>
              <a:stCxn id="409" idx="0"/>
            </p:cNvCxnSpPr>
            <p:nvPr/>
          </p:nvCxnSpPr>
          <p:spPr>
            <a:xfrm rot="10800000">
              <a:off x="746775" y="1657471"/>
              <a:ext cx="0" cy="1110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411" name="Shape 411"/>
          <p:cNvSpPr txBox="1"/>
          <p:nvPr>
            <p:ph idx="4294967295" type="body"/>
          </p:nvPr>
        </p:nvSpPr>
        <p:spPr>
          <a:xfrm>
            <a:off x="823805" y="1299975"/>
            <a:ext cx="26622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PT. Andromedia</a:t>
            </a:r>
            <a:endParaRPr b="1">
              <a:solidFill>
                <a:schemeClr val="dk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Surabaya as Frontend Engineer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May 2016 - Feb 2018</a:t>
            </a:r>
            <a:endParaRPr sz="1400"/>
          </a:p>
        </p:txBody>
      </p:sp>
      <p:grpSp>
        <p:nvGrpSpPr>
          <p:cNvPr id="412" name="Shape 412"/>
          <p:cNvGrpSpPr/>
          <p:nvPr/>
        </p:nvGrpSpPr>
        <p:grpSpPr>
          <a:xfrm>
            <a:off x="3427325" y="2692171"/>
            <a:ext cx="196200" cy="1404905"/>
            <a:chOff x="2512925" y="2768371"/>
            <a:chExt cx="196200" cy="1404905"/>
          </a:xfrm>
        </p:grpSpPr>
        <p:cxnSp>
          <p:nvCxnSpPr>
            <p:cNvPr id="413" name="Shape 413"/>
            <p:cNvCxnSpPr/>
            <p:nvPr/>
          </p:nvCxnSpPr>
          <p:spPr>
            <a:xfrm>
              <a:off x="2611025" y="2964276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414" name="Shape 414"/>
            <p:cNvSpPr/>
            <p:nvPr/>
          </p:nvSpPr>
          <p:spPr>
            <a:xfrm>
              <a:off x="2512925" y="2768371"/>
              <a:ext cx="196200" cy="1959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Shape 415"/>
          <p:cNvSpPr txBox="1"/>
          <p:nvPr>
            <p:ph idx="4294967295" type="body"/>
          </p:nvPr>
        </p:nvSpPr>
        <p:spPr>
          <a:xfrm>
            <a:off x="3607550" y="3854675"/>
            <a:ext cx="26622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PT. Codemi Indonesia </a:t>
            </a:r>
            <a:endParaRPr b="1">
              <a:solidFill>
                <a:schemeClr val="dk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Jakarta as Frontend Engineer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Dec 2016 - Present</a:t>
            </a:r>
            <a:endParaRPr sz="1400"/>
          </a:p>
        </p:txBody>
      </p:sp>
      <p:grpSp>
        <p:nvGrpSpPr>
          <p:cNvPr id="416" name="Shape 416"/>
          <p:cNvGrpSpPr/>
          <p:nvPr/>
        </p:nvGrpSpPr>
        <p:grpSpPr>
          <a:xfrm>
            <a:off x="5879400" y="1483171"/>
            <a:ext cx="196200" cy="1404900"/>
            <a:chOff x="4279200" y="1559371"/>
            <a:chExt cx="196200" cy="1404900"/>
          </a:xfrm>
        </p:grpSpPr>
        <p:cxnSp>
          <p:nvCxnSpPr>
            <p:cNvPr id="417" name="Shape 417"/>
            <p:cNvCxnSpPr>
              <a:stCxn id="418" idx="0"/>
            </p:cNvCxnSpPr>
            <p:nvPr/>
          </p:nvCxnSpPr>
          <p:spPr>
            <a:xfrm rot="10800000">
              <a:off x="4377300" y="1559371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418" name="Shape 418"/>
            <p:cNvSpPr/>
            <p:nvPr/>
          </p:nvSpPr>
          <p:spPr>
            <a:xfrm>
              <a:off x="4279200" y="2768371"/>
              <a:ext cx="196200" cy="1959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" name="Shape 419"/>
          <p:cNvSpPr txBox="1"/>
          <p:nvPr>
            <p:ph idx="4294967295" type="body"/>
          </p:nvPr>
        </p:nvSpPr>
        <p:spPr>
          <a:xfrm>
            <a:off x="6054649" y="1299975"/>
            <a:ext cx="26622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Teleolabs Pte. Ltd.</a:t>
            </a:r>
            <a:endParaRPr b="1">
              <a:solidFill>
                <a:schemeClr val="dk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Singapore as Frontend Engineer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Feb 2018 - Present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type="ctrTitle"/>
          </p:nvPr>
        </p:nvSpPr>
        <p:spPr>
          <a:xfrm>
            <a:off x="710850" y="1448250"/>
            <a:ext cx="7722300" cy="14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Raleway"/>
                <a:ea typeface="Raleway"/>
                <a:cs typeface="Raleway"/>
                <a:sym typeface="Raleway"/>
              </a:rPr>
              <a:t>Lakukan dengan benar...</a:t>
            </a:r>
            <a:endParaRPr b="1" sz="4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3322254" y="3138123"/>
            <a:ext cx="2499600" cy="47400"/>
          </a:xfrm>
          <a:prstGeom prst="roundRect">
            <a:avLst>
              <a:gd fmla="val 0" name="adj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426" name="Shape 426"/>
          <p:cNvSpPr/>
          <p:nvPr/>
        </p:nvSpPr>
        <p:spPr>
          <a:xfrm>
            <a:off x="3563949" y="3285692"/>
            <a:ext cx="2016300" cy="47400"/>
          </a:xfrm>
          <a:prstGeom prst="roundRect">
            <a:avLst>
              <a:gd fmla="val 0" name="adj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200"/>
            <a:ext cx="9144000" cy="4923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Shape 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344" y="0"/>
            <a:ext cx="77273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Shape 4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 txBox="1"/>
          <p:nvPr>
            <p:ph type="ctrTitle"/>
          </p:nvPr>
        </p:nvSpPr>
        <p:spPr>
          <a:xfrm>
            <a:off x="1130100" y="2122925"/>
            <a:ext cx="6883800" cy="90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TATA NIAT</a:t>
            </a:r>
            <a:endParaRPr b="1" sz="7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Shape 434"/>
          <p:cNvSpPr/>
          <p:nvPr/>
        </p:nvSpPr>
        <p:spPr>
          <a:xfrm rot="5400000">
            <a:off x="1848675" y="1136413"/>
            <a:ext cx="122100" cy="1230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C0FF"/>
              </a:solidFill>
            </a:endParaRPr>
          </a:p>
        </p:txBody>
      </p:sp>
      <p:sp>
        <p:nvSpPr>
          <p:cNvPr id="435" name="Shape 435"/>
          <p:cNvSpPr txBox="1"/>
          <p:nvPr>
            <p:ph idx="1" type="subTitle"/>
          </p:nvPr>
        </p:nvSpPr>
        <p:spPr>
          <a:xfrm>
            <a:off x="1208275" y="2802725"/>
            <a:ext cx="74934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Untuk Awal, </a:t>
            </a:r>
            <a:r>
              <a:rPr b="1" lang="en" sz="2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Jangan Terlalu Fokus Pada</a:t>
            </a:r>
            <a:r>
              <a:rPr lang="en" sz="2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2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Uang</a:t>
            </a:r>
            <a:endParaRPr b="1" sz="24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Shape 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 txBox="1"/>
          <p:nvPr>
            <p:ph type="ctrTitle"/>
          </p:nvPr>
        </p:nvSpPr>
        <p:spPr>
          <a:xfrm>
            <a:off x="786213" y="2122925"/>
            <a:ext cx="6883800" cy="90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LEARN</a:t>
            </a:r>
            <a:endParaRPr b="1" sz="7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Shape 443"/>
          <p:cNvSpPr txBox="1"/>
          <p:nvPr>
            <p:ph idx="1" type="subTitle"/>
          </p:nvPr>
        </p:nvSpPr>
        <p:spPr>
          <a:xfrm>
            <a:off x="864388" y="2802725"/>
            <a:ext cx="74934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DC0FF"/>
                </a:solidFill>
                <a:latin typeface="Open Sans"/>
                <a:ea typeface="Open Sans"/>
                <a:cs typeface="Open Sans"/>
                <a:sym typeface="Open Sans"/>
              </a:rPr>
              <a:t>Keep Up To Date, Keep Trying, And Keep Exploring</a:t>
            </a:r>
            <a:endParaRPr sz="2400">
              <a:solidFill>
                <a:srgbClr val="1DC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" name="Shape 444"/>
          <p:cNvSpPr/>
          <p:nvPr/>
        </p:nvSpPr>
        <p:spPr>
          <a:xfrm rot="5400000">
            <a:off x="1504788" y="1212613"/>
            <a:ext cx="122100" cy="1230300"/>
          </a:xfrm>
          <a:prstGeom prst="rect">
            <a:avLst/>
          </a:prstGeom>
          <a:solidFill>
            <a:srgbClr val="1DC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386" y="0"/>
            <a:ext cx="77092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 txBox="1"/>
          <p:nvPr>
            <p:ph type="ctrTitle"/>
          </p:nvPr>
        </p:nvSpPr>
        <p:spPr>
          <a:xfrm>
            <a:off x="1130100" y="2122925"/>
            <a:ext cx="6883800" cy="90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FOCUS</a:t>
            </a:r>
            <a:endParaRPr b="1" sz="7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2" name="Shape 452"/>
          <p:cNvSpPr txBox="1"/>
          <p:nvPr>
            <p:ph idx="1" type="subTitle"/>
          </p:nvPr>
        </p:nvSpPr>
        <p:spPr>
          <a:xfrm>
            <a:off x="1208275" y="2802725"/>
            <a:ext cx="74934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On What You Love &amp; Be Specialist</a:t>
            </a:r>
            <a:endParaRPr sz="24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" name="Shape 453"/>
          <p:cNvSpPr/>
          <p:nvPr/>
        </p:nvSpPr>
        <p:spPr>
          <a:xfrm rot="5400000">
            <a:off x="1848675" y="1136413"/>
            <a:ext cx="122100" cy="1230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Shape 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63" y="0"/>
            <a:ext cx="85232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7629"/>
            <a:ext cx="9143999" cy="3388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Shape 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486" y="0"/>
            <a:ext cx="70230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556" y="30"/>
            <a:ext cx="7392888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type="ctrTitle"/>
          </p:nvPr>
        </p:nvSpPr>
        <p:spPr>
          <a:xfrm>
            <a:off x="1130100" y="1475925"/>
            <a:ext cx="6883800" cy="90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ontserrat"/>
                <a:ea typeface="Montserrat"/>
                <a:cs typeface="Montserrat"/>
                <a:sym typeface="Montserrat"/>
              </a:rPr>
              <a:t>PERSONAL BRAND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Shape 479"/>
          <p:cNvSpPr txBox="1"/>
          <p:nvPr>
            <p:ph idx="1" type="subTitle"/>
          </p:nvPr>
        </p:nvSpPr>
        <p:spPr>
          <a:xfrm>
            <a:off x="1175000" y="2288700"/>
            <a:ext cx="74934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Build Your Personal Brand</a:t>
            </a:r>
            <a:endParaRPr sz="240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" name="Shape 480"/>
          <p:cNvSpPr/>
          <p:nvPr/>
        </p:nvSpPr>
        <p:spPr>
          <a:xfrm rot="5400000">
            <a:off x="1848675" y="755413"/>
            <a:ext cx="122100" cy="12303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Shape 481"/>
          <p:cNvPicPr preferRelativeResize="0"/>
          <p:nvPr/>
        </p:nvPicPr>
        <p:blipFill rotWithShape="1">
          <a:blip r:embed="rId3">
            <a:alphaModFix/>
          </a:blip>
          <a:srcRect b="0" l="0" r="0" t="5571"/>
          <a:stretch/>
        </p:blipFill>
        <p:spPr>
          <a:xfrm>
            <a:off x="1294575" y="3087850"/>
            <a:ext cx="1289100" cy="12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Shape 4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550" y="3087235"/>
            <a:ext cx="1230300" cy="125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Shape 4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3725" y="3128255"/>
            <a:ext cx="1230300" cy="117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Shape 4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8142" y="3087850"/>
            <a:ext cx="1192016" cy="12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Shape 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Shape 49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40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 txBox="1"/>
          <p:nvPr>
            <p:ph type="ctrTitle"/>
          </p:nvPr>
        </p:nvSpPr>
        <p:spPr>
          <a:xfrm>
            <a:off x="1663500" y="1991275"/>
            <a:ext cx="5005200" cy="65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Join The Community</a:t>
            </a:r>
            <a:endParaRPr b="1"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2" name="Shape 492"/>
          <p:cNvSpPr txBox="1"/>
          <p:nvPr>
            <p:ph idx="1" type="subTitle"/>
          </p:nvPr>
        </p:nvSpPr>
        <p:spPr>
          <a:xfrm>
            <a:off x="1663500" y="2408225"/>
            <a:ext cx="22002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Perkuat “link”</a:t>
            </a:r>
            <a:endParaRPr sz="24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3" name="Shape 493"/>
          <p:cNvSpPr/>
          <p:nvPr/>
        </p:nvSpPr>
        <p:spPr>
          <a:xfrm rot="5400000">
            <a:off x="2382075" y="1212613"/>
            <a:ext cx="122100" cy="1230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C0FF"/>
              </a:solidFill>
            </a:endParaRPr>
          </a:p>
        </p:txBody>
      </p:sp>
      <p:pic>
        <p:nvPicPr>
          <p:cNvPr id="494" name="Shape 494"/>
          <p:cNvPicPr preferRelativeResize="0"/>
          <p:nvPr/>
        </p:nvPicPr>
        <p:blipFill rotWithShape="1">
          <a:blip r:embed="rId4">
            <a:alphaModFix/>
          </a:blip>
          <a:srcRect b="7036" l="4176" r="7523" t="6838"/>
          <a:stretch/>
        </p:blipFill>
        <p:spPr>
          <a:xfrm>
            <a:off x="1551750" y="4296100"/>
            <a:ext cx="454500" cy="452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95" name="Shape 495"/>
          <p:cNvSpPr txBox="1"/>
          <p:nvPr>
            <p:ph type="ctrTitle"/>
          </p:nvPr>
        </p:nvSpPr>
        <p:spPr>
          <a:xfrm>
            <a:off x="2069400" y="4381555"/>
            <a:ext cx="5005200" cy="3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https://www.facebook.com/groups/surabayadev/</a:t>
            </a:r>
            <a:endParaRPr b="1"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type="ctrTitle"/>
          </p:nvPr>
        </p:nvSpPr>
        <p:spPr>
          <a:xfrm>
            <a:off x="1130100" y="1377555"/>
            <a:ext cx="6883800" cy="90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ontserrat"/>
                <a:ea typeface="Montserrat"/>
                <a:cs typeface="Montserrat"/>
                <a:sym typeface="Montserrat"/>
              </a:rPr>
              <a:t>SHARING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1" name="Shape 501"/>
          <p:cNvSpPr txBox="1"/>
          <p:nvPr>
            <p:ph idx="1" type="subTitle"/>
          </p:nvPr>
        </p:nvSpPr>
        <p:spPr>
          <a:xfrm>
            <a:off x="1175000" y="2114130"/>
            <a:ext cx="74934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Berbagi dengan Sesama &amp; Jadilah Bermanfaat</a:t>
            </a:r>
            <a:endParaRPr sz="240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2" name="Shape 502"/>
          <p:cNvSpPr/>
          <p:nvPr/>
        </p:nvSpPr>
        <p:spPr>
          <a:xfrm rot="5400000">
            <a:off x="1848675" y="657042"/>
            <a:ext cx="122100" cy="12303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500" y="3091435"/>
            <a:ext cx="1230300" cy="124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Shape 504"/>
          <p:cNvPicPr preferRelativeResize="0"/>
          <p:nvPr/>
        </p:nvPicPr>
        <p:blipFill rotWithShape="1">
          <a:blip r:embed="rId4">
            <a:alphaModFix/>
          </a:blip>
          <a:srcRect b="0" l="0" r="0" t="5571"/>
          <a:stretch/>
        </p:blipFill>
        <p:spPr>
          <a:xfrm>
            <a:off x="1294575" y="3087850"/>
            <a:ext cx="1289100" cy="12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3636" y="3087850"/>
            <a:ext cx="1323628" cy="12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7100" y="3208644"/>
            <a:ext cx="1509000" cy="1131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073" y="0"/>
            <a:ext cx="6749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707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/>
        </p:nvSpPr>
        <p:spPr>
          <a:xfrm>
            <a:off x="675600" y="2239050"/>
            <a:ext cx="77928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Raleway"/>
                <a:ea typeface="Raleway"/>
                <a:cs typeface="Raleway"/>
                <a:sym typeface="Raleway"/>
              </a:rPr>
              <a:t>facebook.com/</a:t>
            </a:r>
            <a:r>
              <a:rPr b="1" lang="en" sz="36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BosNaufalAccount</a:t>
            </a:r>
            <a:endParaRPr b="1" sz="3600">
              <a:solidFill>
                <a:srgbClr val="1155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ctrTitle"/>
          </p:nvPr>
        </p:nvSpPr>
        <p:spPr>
          <a:xfrm>
            <a:off x="710850" y="1622375"/>
            <a:ext cx="7722300" cy="14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aleway"/>
                <a:ea typeface="Raleway"/>
                <a:cs typeface="Raleway"/>
                <a:sym typeface="Raleway"/>
              </a:rPr>
              <a:t>Kapan kita bisa memulai kontribusi?</a:t>
            </a:r>
            <a:endParaRPr b="1" sz="4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2" name="Shape 512"/>
          <p:cNvSpPr/>
          <p:nvPr/>
        </p:nvSpPr>
        <p:spPr>
          <a:xfrm>
            <a:off x="3322254" y="3312248"/>
            <a:ext cx="2499600" cy="47400"/>
          </a:xfrm>
          <a:prstGeom prst="roundRect">
            <a:avLst>
              <a:gd fmla="val 0" name="adj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513" name="Shape 513"/>
          <p:cNvSpPr/>
          <p:nvPr/>
        </p:nvSpPr>
        <p:spPr>
          <a:xfrm>
            <a:off x="3563949" y="3459817"/>
            <a:ext cx="2016300" cy="47400"/>
          </a:xfrm>
          <a:prstGeom prst="roundRect">
            <a:avLst>
              <a:gd fmla="val 0" name="adj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type="ctrTitle"/>
          </p:nvPr>
        </p:nvSpPr>
        <p:spPr>
          <a:xfrm>
            <a:off x="1130100" y="1856925"/>
            <a:ext cx="6883800" cy="90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ontserrat"/>
                <a:ea typeface="Montserrat"/>
                <a:cs typeface="Montserrat"/>
                <a:sym typeface="Montserrat"/>
              </a:rPr>
              <a:t>TERIMA KASIH!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9" name="Shape 519"/>
          <p:cNvSpPr txBox="1"/>
          <p:nvPr>
            <p:ph idx="1" type="subTitle"/>
          </p:nvPr>
        </p:nvSpPr>
        <p:spPr>
          <a:xfrm>
            <a:off x="1175000" y="2669700"/>
            <a:ext cx="74934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Sampai Jumpa Di Event-Event Berikutnya~</a:t>
            </a:r>
            <a:endParaRPr b="1" i="1" sz="24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0" name="Shape 520"/>
          <p:cNvSpPr/>
          <p:nvPr/>
        </p:nvSpPr>
        <p:spPr>
          <a:xfrm rot="5400000">
            <a:off x="1848675" y="1136413"/>
            <a:ext cx="122100" cy="12303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178"/>
            <a:ext cx="9144000" cy="479914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707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919350" y="2735675"/>
            <a:ext cx="73053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Montserrat"/>
                <a:ea typeface="Montserrat"/>
                <a:cs typeface="Montserrat"/>
                <a:sym typeface="Montserrat"/>
              </a:rPr>
              <a:t>medium</a:t>
            </a:r>
            <a:r>
              <a:rPr b="1" lang="en" sz="4000">
                <a:latin typeface="Montserrat"/>
                <a:ea typeface="Montserrat"/>
                <a:cs typeface="Montserrat"/>
                <a:sym typeface="Montserrat"/>
              </a:rPr>
              <a:t>.com/</a:t>
            </a:r>
            <a:r>
              <a:rPr b="1" lang="en" sz="40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@BosNaufal</a:t>
            </a:r>
            <a:endParaRPr b="1" sz="40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063"/>
            <a:ext cx="8839200" cy="450937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707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1507950" y="2218500"/>
            <a:ext cx="6128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Raleway"/>
                <a:ea typeface="Raleway"/>
                <a:cs typeface="Raleway"/>
                <a:sym typeface="Raleway"/>
              </a:rPr>
              <a:t>instagram</a:t>
            </a:r>
            <a:r>
              <a:rPr b="1" lang="en" sz="3600">
                <a:latin typeface="Raleway"/>
                <a:ea typeface="Raleway"/>
                <a:cs typeface="Raleway"/>
                <a:sym typeface="Raleway"/>
              </a:rPr>
              <a:t>.com/</a:t>
            </a:r>
            <a:r>
              <a:rPr b="1" lang="en" sz="36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BosNaufal</a:t>
            </a:r>
            <a:endParaRPr b="1" sz="3600">
              <a:solidFill>
                <a:srgbClr val="1155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ctrTitle"/>
          </p:nvPr>
        </p:nvSpPr>
        <p:spPr>
          <a:xfrm>
            <a:off x="710850" y="1622375"/>
            <a:ext cx="7722300" cy="14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aleway"/>
                <a:ea typeface="Raleway"/>
                <a:cs typeface="Raleway"/>
                <a:sym typeface="Raleway"/>
              </a:rPr>
              <a:t>Kenapa kita harus mulai berkarir di industri IT?</a:t>
            </a:r>
            <a:endParaRPr b="1" sz="4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3322254" y="3312248"/>
            <a:ext cx="2499582" cy="47309"/>
          </a:xfrm>
          <a:prstGeom prst="roundRect">
            <a:avLst>
              <a:gd fmla="val 0" name="adj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198" name="Shape 198"/>
          <p:cNvSpPr/>
          <p:nvPr/>
        </p:nvSpPr>
        <p:spPr>
          <a:xfrm>
            <a:off x="3563949" y="3459817"/>
            <a:ext cx="2016192" cy="47309"/>
          </a:xfrm>
          <a:prstGeom prst="roundRect">
            <a:avLst>
              <a:gd fmla="val 0" name="adj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97200" y="1678650"/>
            <a:ext cx="4174800" cy="17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Kenapa kita harus mulai berkarir di industri IT?</a:t>
            </a:r>
            <a:endParaRPr sz="3000"/>
          </a:p>
        </p:txBody>
      </p:sp>
      <p:sp>
        <p:nvSpPr>
          <p:cNvPr id="204" name="Shape 20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Pangsa Pasar Besar</a:t>
            </a:r>
            <a:endParaRPr sz="21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Banyak Startup Bermunculan</a:t>
            </a:r>
            <a:endParaRPr sz="2000"/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Fleksibel</a:t>
            </a:r>
            <a:endParaRPr sz="2100"/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Tak perlu banyak modal</a:t>
            </a:r>
            <a:endParaRPr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